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78" r:id="rId2"/>
    <p:sldId id="296" r:id="rId3"/>
    <p:sldId id="279" r:id="rId4"/>
    <p:sldId id="281" r:id="rId5"/>
    <p:sldId id="284" r:id="rId6"/>
    <p:sldId id="290" r:id="rId7"/>
    <p:sldId id="297" r:id="rId8"/>
    <p:sldId id="302" r:id="rId9"/>
    <p:sldId id="291" r:id="rId10"/>
    <p:sldId id="299" r:id="rId11"/>
    <p:sldId id="292" r:id="rId12"/>
    <p:sldId id="300" r:id="rId13"/>
    <p:sldId id="301" r:id="rId14"/>
    <p:sldId id="303" r:id="rId15"/>
    <p:sldId id="304" r:id="rId16"/>
    <p:sldId id="305"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32" userDrawn="1">
          <p15:clr>
            <a:srgbClr val="A4A3A4"/>
          </p15:clr>
        </p15:guide>
        <p15:guide id="8" orient="horz" pos="1152" userDrawn="1">
          <p15:clr>
            <a:srgbClr val="A4A3A4"/>
          </p15:clr>
        </p15:guide>
        <p15:guide id="9" orient="horz" pos="2376" userDrawn="1">
          <p15:clr>
            <a:srgbClr val="A4A3A4"/>
          </p15:clr>
        </p15:guide>
        <p15:guide id="10" orient="horz" pos="1536"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36" userDrawn="1">
          <p15:clr>
            <a:srgbClr val="A4A3A4"/>
          </p15:clr>
        </p15:guide>
        <p15:guide id="25" pos="5232"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8"/>
    <p:restoredTop sz="83568" autoAdjust="0"/>
  </p:normalViewPr>
  <p:slideViewPr>
    <p:cSldViewPr snapToGrid="0" snapToObjects="1">
      <p:cViewPr varScale="1">
        <p:scale>
          <a:sx n="91" d="100"/>
          <a:sy n="91" d="100"/>
        </p:scale>
        <p:origin x="1672" y="184"/>
      </p:cViewPr>
      <p:guideLst>
        <p:guide/>
        <p:guide pos="456"/>
        <p:guide orient="horz" pos="2616"/>
        <p:guide orient="horz" pos="3264"/>
        <p:guide pos="6912"/>
        <p:guide orient="horz" pos="2136"/>
        <p:guide orient="horz" pos="4032"/>
        <p:guide orient="horz" pos="1152"/>
        <p:guide orient="horz" pos="2376"/>
        <p:guide orient="horz" pos="1536"/>
        <p:guide pos="7680"/>
        <p:guide pos="6696"/>
        <p:guide pos="1008"/>
        <p:guide pos="1584"/>
        <p:guide pos="2136"/>
        <p:guide pos="2760"/>
        <p:guide pos="3288"/>
        <p:guide pos="4032"/>
        <p:guide pos="4392"/>
        <p:guide pos="4944"/>
        <p:guide pos="5544"/>
        <p:guide pos="6072"/>
        <p:guide orient="horz" pos="2448"/>
        <p:guide orient="horz" pos="936"/>
        <p:guide pos="5232"/>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1703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What – Diabetes that you get when you are pregnant. It happens due to the shift in maternal hormones making the body unable to use insulin properly and increasing the blood sugar levels</a:t>
            </a:r>
          </a:p>
          <a:p>
            <a:r>
              <a:rPr lang="en-US" dirty="0"/>
              <a:t>When – It is usually diagnosed between 20-25 weeks depending on the guideline of the country</a:t>
            </a:r>
          </a:p>
          <a:p>
            <a:r>
              <a:rPr lang="en-US" dirty="0"/>
              <a:t>Who – Women of different descents especially women from the Asian, African, Hawaiian descent who seem to have a greater risk of having gestational diabetes (GDM)(affects 2-10%)</a:t>
            </a:r>
          </a:p>
          <a:p>
            <a:r>
              <a:rPr lang="en-US" dirty="0"/>
              <a:t>How – it can be managed by low-carb/sugar diet and exercise and if still not being able to maintain the standards of sugar than insulin is advised</a:t>
            </a:r>
          </a:p>
          <a:p>
            <a:r>
              <a:rPr lang="en-US" dirty="0"/>
              <a:t>Why – 50% of the women get lifetime type-2 diabetes later in life and children born to a mother with gestational diabetes are 6 times more prone to have diabetes later in childhood or earlier adulthood</a:t>
            </a:r>
          </a:p>
          <a:p>
            <a:r>
              <a:rPr lang="en-US" dirty="0"/>
              <a:t>Where – Mother and Me is an organization that wants to understand the patterns and which variables/factors affect the women’s health for them to get GD so we can predict the likelihood to maintain and monitor before the 20 weeks mark. </a:t>
            </a:r>
          </a:p>
          <a:p>
            <a:endParaRPr lang="en-US" dirty="0"/>
          </a:p>
          <a:p>
            <a:endParaRPr lang="en-US" dirty="0"/>
          </a:p>
        </p:txBody>
      </p:sp>
    </p:spTree>
    <p:extLst>
      <p:ext uri="{BB962C8B-B14F-4D97-AF65-F5344CB8AC3E}">
        <p14:creationId xmlns:p14="http://schemas.microsoft.com/office/powerpoint/2010/main" val="400067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006894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409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2366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3000">
              <a:schemeClr val="accent4">
                <a:lumMod val="67000"/>
              </a:schemeClr>
            </a:gs>
            <a:gs pos="48000">
              <a:schemeClr val="accent4">
                <a:lumMod val="97000"/>
                <a:lumOff val="3000"/>
              </a:schemeClr>
            </a:gs>
            <a:gs pos="100000">
              <a:schemeClr val="accent4">
                <a:lumMod val="60000"/>
                <a:lumOff val="40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 Id="rId5" Type="http://schemas.openxmlformats.org/officeDocument/2006/relationships/image" Target="../media/image25.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109216" y="1984248"/>
            <a:ext cx="7530084" cy="1389888"/>
          </a:xfrm>
        </p:spPr>
        <p:txBody>
          <a:bodyPr/>
          <a:lstStyle/>
          <a:p>
            <a:r>
              <a:rPr lang="en-US" sz="3600" dirty="0">
                <a:solidFill>
                  <a:srgbClr val="FF0000"/>
                </a:solidFill>
              </a:rPr>
              <a:t>Prenatal Health </a:t>
            </a:r>
            <a:r>
              <a:rPr lang="en-US" sz="3600" dirty="0"/>
              <a:t>– Can Data predict it?</a:t>
            </a:r>
            <a:br>
              <a:rPr lang="en-US" sz="3600" dirty="0"/>
            </a:br>
            <a:endParaRPr lang="en-US" sz="3600"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483864"/>
            <a:ext cx="3499104" cy="1389888"/>
          </a:xfrm>
        </p:spPr>
        <p:txBody>
          <a:bodyPr/>
          <a:lstStyle/>
          <a:p>
            <a:r>
              <a:rPr lang="en-US" dirty="0" err="1"/>
              <a:t>Jaini</a:t>
            </a:r>
            <a:r>
              <a:rPr lang="en-US" dirty="0"/>
              <a:t> Desai </a:t>
            </a:r>
          </a:p>
          <a:p>
            <a:r>
              <a:rPr lang="en-US" dirty="0"/>
              <a:t>ENTITY ACADEMY </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E523-F2EF-741A-F728-47487F5723BE}"/>
              </a:ext>
            </a:extLst>
          </p:cNvPr>
          <p:cNvSpPr>
            <a:spLocks noGrp="1"/>
          </p:cNvSpPr>
          <p:nvPr>
            <p:ph type="title"/>
          </p:nvPr>
        </p:nvSpPr>
        <p:spPr>
          <a:xfrm>
            <a:off x="723900" y="899192"/>
            <a:ext cx="10671048" cy="768096"/>
          </a:xfrm>
        </p:spPr>
        <p:txBody>
          <a:bodyPr/>
          <a:lstStyle/>
          <a:p>
            <a:r>
              <a:rPr lang="en-US" dirty="0"/>
              <a:t>Overview of the variables </a:t>
            </a:r>
          </a:p>
        </p:txBody>
      </p:sp>
      <p:sp>
        <p:nvSpPr>
          <p:cNvPr id="3" name="Footer Placeholder 2">
            <a:extLst>
              <a:ext uri="{FF2B5EF4-FFF2-40B4-BE49-F238E27FC236}">
                <a16:creationId xmlns:a16="http://schemas.microsoft.com/office/drawing/2014/main" id="{8CB982AB-3E28-EE47-A0C3-1D13A69DE2D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00106C02-60C3-16EC-F4AA-6B2765FBF5E4}"/>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6" name="Text Placeholder 5">
            <a:extLst>
              <a:ext uri="{FF2B5EF4-FFF2-40B4-BE49-F238E27FC236}">
                <a16:creationId xmlns:a16="http://schemas.microsoft.com/office/drawing/2014/main" id="{AA4D9741-3CC9-4E4F-139C-05D310FEB19D}"/>
              </a:ext>
            </a:extLst>
          </p:cNvPr>
          <p:cNvSpPr>
            <a:spLocks noGrp="1"/>
          </p:cNvSpPr>
          <p:nvPr>
            <p:ph type="body" sz="quarter" idx="14"/>
          </p:nvPr>
        </p:nvSpPr>
        <p:spPr>
          <a:xfrm>
            <a:off x="1075336" y="7608024"/>
            <a:ext cx="2598737" cy="1109662"/>
          </a:xfrm>
        </p:spPr>
        <p:txBody>
          <a:bodyPr/>
          <a:lstStyle/>
          <a:p>
            <a:endParaRPr lang="en-US" dirty="0"/>
          </a:p>
        </p:txBody>
      </p:sp>
      <p:sp>
        <p:nvSpPr>
          <p:cNvPr id="7" name="Text Placeholder 6">
            <a:extLst>
              <a:ext uri="{FF2B5EF4-FFF2-40B4-BE49-F238E27FC236}">
                <a16:creationId xmlns:a16="http://schemas.microsoft.com/office/drawing/2014/main" id="{F7CEF330-AF16-7D08-5B46-0080FFAB781A}"/>
              </a:ext>
            </a:extLst>
          </p:cNvPr>
          <p:cNvSpPr>
            <a:spLocks noGrp="1"/>
          </p:cNvSpPr>
          <p:nvPr>
            <p:ph type="body" sz="quarter" idx="15"/>
          </p:nvPr>
        </p:nvSpPr>
        <p:spPr/>
        <p:txBody>
          <a:bodyPr/>
          <a:lstStyle/>
          <a:p>
            <a:endParaRPr lang="en-US"/>
          </a:p>
        </p:txBody>
      </p:sp>
      <p:sp>
        <p:nvSpPr>
          <p:cNvPr id="9" name="Text Placeholder 8">
            <a:extLst>
              <a:ext uri="{FF2B5EF4-FFF2-40B4-BE49-F238E27FC236}">
                <a16:creationId xmlns:a16="http://schemas.microsoft.com/office/drawing/2014/main" id="{FA0C71F0-9CFF-9F68-0C74-E70D50673CF4}"/>
              </a:ext>
            </a:extLst>
          </p:cNvPr>
          <p:cNvSpPr>
            <a:spLocks noGrp="1"/>
          </p:cNvSpPr>
          <p:nvPr>
            <p:ph type="body" sz="quarter" idx="16"/>
          </p:nvPr>
        </p:nvSpPr>
        <p:spPr>
          <a:xfrm>
            <a:off x="3920331" y="7053193"/>
            <a:ext cx="2598737" cy="1109662"/>
          </a:xfrm>
        </p:spPr>
        <p:txBody>
          <a:bodyPr/>
          <a:lstStyle/>
          <a:p>
            <a:endParaRPr lang="en-US"/>
          </a:p>
        </p:txBody>
      </p:sp>
      <p:sp>
        <p:nvSpPr>
          <p:cNvPr id="10" name="Text Placeholder 9">
            <a:extLst>
              <a:ext uri="{FF2B5EF4-FFF2-40B4-BE49-F238E27FC236}">
                <a16:creationId xmlns:a16="http://schemas.microsoft.com/office/drawing/2014/main" id="{C446A449-F0A8-1ABE-1EE0-A02129C7503C}"/>
              </a:ext>
            </a:extLst>
          </p:cNvPr>
          <p:cNvSpPr>
            <a:spLocks noGrp="1"/>
          </p:cNvSpPr>
          <p:nvPr>
            <p:ph type="body" sz="quarter" idx="18"/>
          </p:nvPr>
        </p:nvSpPr>
        <p:spPr/>
        <p:txBody>
          <a:bodyPr/>
          <a:lstStyle/>
          <a:p>
            <a:endParaRPr lang="en-US"/>
          </a:p>
        </p:txBody>
      </p:sp>
      <p:sp>
        <p:nvSpPr>
          <p:cNvPr id="11" name="Picture Placeholder 10">
            <a:extLst>
              <a:ext uri="{FF2B5EF4-FFF2-40B4-BE49-F238E27FC236}">
                <a16:creationId xmlns:a16="http://schemas.microsoft.com/office/drawing/2014/main" id="{F53E1EA3-5B92-CCD2-2D6B-B87F73799B41}"/>
              </a:ext>
            </a:extLst>
          </p:cNvPr>
          <p:cNvSpPr>
            <a:spLocks noGrp="1"/>
          </p:cNvSpPr>
          <p:nvPr>
            <p:ph type="pic" sz="quarter" idx="20"/>
          </p:nvPr>
        </p:nvSpPr>
        <p:spPr>
          <a:xfrm>
            <a:off x="13133817" y="-1110996"/>
            <a:ext cx="2596896" cy="2596896"/>
          </a:xfrm>
        </p:spPr>
      </p:sp>
      <p:sp>
        <p:nvSpPr>
          <p:cNvPr id="12" name="Text Placeholder 11">
            <a:extLst>
              <a:ext uri="{FF2B5EF4-FFF2-40B4-BE49-F238E27FC236}">
                <a16:creationId xmlns:a16="http://schemas.microsoft.com/office/drawing/2014/main" id="{DB876068-87B1-2EBE-FB70-C74A9393E9B0}"/>
              </a:ext>
            </a:extLst>
          </p:cNvPr>
          <p:cNvSpPr>
            <a:spLocks noGrp="1"/>
          </p:cNvSpPr>
          <p:nvPr>
            <p:ph type="body" sz="quarter" idx="19"/>
          </p:nvPr>
        </p:nvSpPr>
        <p:spPr>
          <a:xfrm>
            <a:off x="12464380" y="4204245"/>
            <a:ext cx="2598737" cy="1109662"/>
          </a:xfrm>
        </p:spPr>
        <p:txBody>
          <a:bodyPr/>
          <a:lstStyle/>
          <a:p>
            <a:endParaRPr lang="en-US" dirty="0"/>
          </a:p>
        </p:txBody>
      </p:sp>
      <p:sp>
        <p:nvSpPr>
          <p:cNvPr id="13" name="Text Placeholder 12">
            <a:extLst>
              <a:ext uri="{FF2B5EF4-FFF2-40B4-BE49-F238E27FC236}">
                <a16:creationId xmlns:a16="http://schemas.microsoft.com/office/drawing/2014/main" id="{92E75D63-67C5-D78F-AD58-FA4EE2F37E6E}"/>
              </a:ext>
            </a:extLst>
          </p:cNvPr>
          <p:cNvSpPr>
            <a:spLocks noGrp="1"/>
          </p:cNvSpPr>
          <p:nvPr>
            <p:ph type="body" sz="quarter" idx="21"/>
          </p:nvPr>
        </p:nvSpPr>
        <p:spPr/>
        <p:txBody>
          <a:bodyPr/>
          <a:lstStyle/>
          <a:p>
            <a:endParaRPr lang="en-US"/>
          </a:p>
        </p:txBody>
      </p:sp>
      <p:sp>
        <p:nvSpPr>
          <p:cNvPr id="14" name="Picture Placeholder 13">
            <a:extLst>
              <a:ext uri="{FF2B5EF4-FFF2-40B4-BE49-F238E27FC236}">
                <a16:creationId xmlns:a16="http://schemas.microsoft.com/office/drawing/2014/main" id="{88350227-5257-1D51-E258-9B6638325A31}"/>
              </a:ext>
            </a:extLst>
          </p:cNvPr>
          <p:cNvSpPr>
            <a:spLocks noGrp="1"/>
          </p:cNvSpPr>
          <p:nvPr>
            <p:ph type="pic" sz="quarter" idx="23"/>
          </p:nvPr>
        </p:nvSpPr>
        <p:spPr>
          <a:xfrm>
            <a:off x="12290090" y="1101852"/>
            <a:ext cx="2596896" cy="2596896"/>
          </a:xfrm>
        </p:spPr>
      </p:sp>
      <p:sp>
        <p:nvSpPr>
          <p:cNvPr id="15" name="Text Placeholder 14">
            <a:extLst>
              <a:ext uri="{FF2B5EF4-FFF2-40B4-BE49-F238E27FC236}">
                <a16:creationId xmlns:a16="http://schemas.microsoft.com/office/drawing/2014/main" id="{E59020E3-A807-5043-F1BA-703F5A40E2D5}"/>
              </a:ext>
            </a:extLst>
          </p:cNvPr>
          <p:cNvSpPr>
            <a:spLocks noGrp="1"/>
          </p:cNvSpPr>
          <p:nvPr>
            <p:ph type="body" sz="quarter" idx="22"/>
          </p:nvPr>
        </p:nvSpPr>
        <p:spPr>
          <a:xfrm>
            <a:off x="13587617" y="5181600"/>
            <a:ext cx="2598737" cy="1109662"/>
          </a:xfrm>
        </p:spPr>
        <p:txBody>
          <a:bodyPr/>
          <a:lstStyle/>
          <a:p>
            <a:endParaRPr lang="en-US" dirty="0"/>
          </a:p>
        </p:txBody>
      </p:sp>
      <p:sp>
        <p:nvSpPr>
          <p:cNvPr id="16" name="Text Placeholder 15">
            <a:extLst>
              <a:ext uri="{FF2B5EF4-FFF2-40B4-BE49-F238E27FC236}">
                <a16:creationId xmlns:a16="http://schemas.microsoft.com/office/drawing/2014/main" id="{2973F68B-5E3A-37DC-7665-D64767623213}"/>
              </a:ext>
            </a:extLst>
          </p:cNvPr>
          <p:cNvSpPr>
            <a:spLocks noGrp="1"/>
          </p:cNvSpPr>
          <p:nvPr>
            <p:ph type="body" sz="quarter" idx="24"/>
          </p:nvPr>
        </p:nvSpPr>
        <p:spPr/>
        <p:txBody>
          <a:bodyPr/>
          <a:lstStyle/>
          <a:p>
            <a:endParaRPr lang="en-US"/>
          </a:p>
        </p:txBody>
      </p:sp>
      <p:pic>
        <p:nvPicPr>
          <p:cNvPr id="21" name="Picture 20">
            <a:extLst>
              <a:ext uri="{FF2B5EF4-FFF2-40B4-BE49-F238E27FC236}">
                <a16:creationId xmlns:a16="http://schemas.microsoft.com/office/drawing/2014/main" id="{1335AD6D-76D8-7353-4CE9-65306BBD8089}"/>
              </a:ext>
            </a:extLst>
          </p:cNvPr>
          <p:cNvPicPr>
            <a:picLocks noChangeAspect="1"/>
          </p:cNvPicPr>
          <p:nvPr/>
        </p:nvPicPr>
        <p:blipFill>
          <a:blip r:embed="rId2"/>
          <a:stretch>
            <a:fillRect/>
          </a:stretch>
        </p:blipFill>
        <p:spPr>
          <a:xfrm>
            <a:off x="10796201" y="6290843"/>
            <a:ext cx="1153235" cy="613385"/>
          </a:xfrm>
          <a:prstGeom prst="rect">
            <a:avLst/>
          </a:prstGeom>
        </p:spPr>
      </p:pic>
      <p:pic>
        <p:nvPicPr>
          <p:cNvPr id="23" name="Picture 22">
            <a:extLst>
              <a:ext uri="{FF2B5EF4-FFF2-40B4-BE49-F238E27FC236}">
                <a16:creationId xmlns:a16="http://schemas.microsoft.com/office/drawing/2014/main" id="{B5989EF5-AFA7-F6CA-8E2D-2EF116C4A855}"/>
              </a:ext>
            </a:extLst>
          </p:cNvPr>
          <p:cNvPicPr>
            <a:picLocks noChangeAspect="1"/>
          </p:cNvPicPr>
          <p:nvPr/>
        </p:nvPicPr>
        <p:blipFill>
          <a:blip r:embed="rId3"/>
          <a:stretch>
            <a:fillRect/>
          </a:stretch>
        </p:blipFill>
        <p:spPr>
          <a:xfrm>
            <a:off x="779711" y="1814684"/>
            <a:ext cx="5449188" cy="4270985"/>
          </a:xfrm>
          <a:prstGeom prst="rect">
            <a:avLst/>
          </a:prstGeom>
        </p:spPr>
      </p:pic>
      <p:pic>
        <p:nvPicPr>
          <p:cNvPr id="26" name="Picture 25">
            <a:extLst>
              <a:ext uri="{FF2B5EF4-FFF2-40B4-BE49-F238E27FC236}">
                <a16:creationId xmlns:a16="http://schemas.microsoft.com/office/drawing/2014/main" id="{C5CB498E-D984-C835-973A-4A542C4C282E}"/>
              </a:ext>
            </a:extLst>
          </p:cNvPr>
          <p:cNvPicPr>
            <a:picLocks noChangeAspect="1"/>
          </p:cNvPicPr>
          <p:nvPr/>
        </p:nvPicPr>
        <p:blipFill>
          <a:blip r:embed="rId4"/>
          <a:stretch>
            <a:fillRect/>
          </a:stretch>
        </p:blipFill>
        <p:spPr>
          <a:xfrm>
            <a:off x="6627182" y="1771896"/>
            <a:ext cx="5240907" cy="4356562"/>
          </a:xfrm>
          <a:prstGeom prst="rect">
            <a:avLst/>
          </a:prstGeom>
        </p:spPr>
      </p:pic>
    </p:spTree>
    <p:extLst>
      <p:ext uri="{BB962C8B-B14F-4D97-AF65-F5344CB8AC3E}">
        <p14:creationId xmlns:p14="http://schemas.microsoft.com/office/powerpoint/2010/main" val="113121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5448" y="594360"/>
            <a:ext cx="4718304" cy="938784"/>
          </a:xfrm>
        </p:spPr>
        <p:txBody>
          <a:bodyPr/>
          <a:lstStyle/>
          <a:p>
            <a:r>
              <a:rPr lang="en-US" dirty="0"/>
              <a:t>Continued…</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8" name="Picture 7">
            <a:extLst>
              <a:ext uri="{FF2B5EF4-FFF2-40B4-BE49-F238E27FC236}">
                <a16:creationId xmlns:a16="http://schemas.microsoft.com/office/drawing/2014/main" id="{D2D9AA7E-4B0F-9422-B933-F20B3FE505A8}"/>
              </a:ext>
            </a:extLst>
          </p:cNvPr>
          <p:cNvPicPr>
            <a:picLocks noChangeAspect="1"/>
          </p:cNvPicPr>
          <p:nvPr/>
        </p:nvPicPr>
        <p:blipFill>
          <a:blip r:embed="rId2"/>
          <a:stretch>
            <a:fillRect/>
          </a:stretch>
        </p:blipFill>
        <p:spPr>
          <a:xfrm>
            <a:off x="10814596" y="6096000"/>
            <a:ext cx="1271151" cy="676102"/>
          </a:xfrm>
          <a:prstGeom prst="rect">
            <a:avLst/>
          </a:prstGeom>
        </p:spPr>
      </p:pic>
      <p:pic>
        <p:nvPicPr>
          <p:cNvPr id="11" name="Picture 10">
            <a:extLst>
              <a:ext uri="{FF2B5EF4-FFF2-40B4-BE49-F238E27FC236}">
                <a16:creationId xmlns:a16="http://schemas.microsoft.com/office/drawing/2014/main" id="{991C0B1A-BC97-9F05-51A7-03B2A291555B}"/>
              </a:ext>
            </a:extLst>
          </p:cNvPr>
          <p:cNvPicPr>
            <a:picLocks noChangeAspect="1"/>
          </p:cNvPicPr>
          <p:nvPr/>
        </p:nvPicPr>
        <p:blipFill>
          <a:blip r:embed="rId3"/>
          <a:stretch>
            <a:fillRect/>
          </a:stretch>
        </p:blipFill>
        <p:spPr>
          <a:xfrm>
            <a:off x="3084299" y="1213262"/>
            <a:ext cx="7545601" cy="5644738"/>
          </a:xfrm>
          <a:prstGeom prst="rect">
            <a:avLst/>
          </a:prstGeom>
        </p:spPr>
      </p:pic>
    </p:spTree>
    <p:extLst>
      <p:ext uri="{BB962C8B-B14F-4D97-AF65-F5344CB8AC3E}">
        <p14:creationId xmlns:p14="http://schemas.microsoft.com/office/powerpoint/2010/main" val="9481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416EE7-CB2A-4037-C4AB-4D64CFDC6B7C}"/>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2517B01-84B8-54EC-8942-FEF75727B58B}"/>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4" name="Title 3">
            <a:extLst>
              <a:ext uri="{FF2B5EF4-FFF2-40B4-BE49-F238E27FC236}">
                <a16:creationId xmlns:a16="http://schemas.microsoft.com/office/drawing/2014/main" id="{EC23425A-C3FA-3D7A-B232-853B14697B3A}"/>
              </a:ext>
            </a:extLst>
          </p:cNvPr>
          <p:cNvSpPr>
            <a:spLocks noGrp="1"/>
          </p:cNvSpPr>
          <p:nvPr>
            <p:ph type="title"/>
          </p:nvPr>
        </p:nvSpPr>
        <p:spPr>
          <a:xfrm>
            <a:off x="3822192" y="296100"/>
            <a:ext cx="8330184" cy="1061645"/>
          </a:xfrm>
        </p:spPr>
        <p:txBody>
          <a:bodyPr/>
          <a:lstStyle/>
          <a:p>
            <a:pPr algn="ctr"/>
            <a:r>
              <a:rPr lang="en-US" dirty="0"/>
              <a:t>Results </a:t>
            </a:r>
          </a:p>
        </p:txBody>
      </p:sp>
      <p:pic>
        <p:nvPicPr>
          <p:cNvPr id="8" name="Content Placeholder 7">
            <a:extLst>
              <a:ext uri="{FF2B5EF4-FFF2-40B4-BE49-F238E27FC236}">
                <a16:creationId xmlns:a16="http://schemas.microsoft.com/office/drawing/2014/main" id="{07861939-26B0-9243-66D5-F6AA7C4FB973}"/>
              </a:ext>
            </a:extLst>
          </p:cNvPr>
          <p:cNvPicPr>
            <a:picLocks noGrp="1" noChangeAspect="1"/>
          </p:cNvPicPr>
          <p:nvPr>
            <p:ph sz="half" idx="2"/>
          </p:nvPr>
        </p:nvPicPr>
        <p:blipFill>
          <a:blip r:embed="rId2"/>
          <a:stretch>
            <a:fillRect/>
          </a:stretch>
        </p:blipFill>
        <p:spPr>
          <a:xfrm>
            <a:off x="259080" y="658478"/>
            <a:ext cx="3741737" cy="2554992"/>
          </a:xfrm>
        </p:spPr>
      </p:pic>
      <p:pic>
        <p:nvPicPr>
          <p:cNvPr id="10" name="Content Placeholder 9">
            <a:extLst>
              <a:ext uri="{FF2B5EF4-FFF2-40B4-BE49-F238E27FC236}">
                <a16:creationId xmlns:a16="http://schemas.microsoft.com/office/drawing/2014/main" id="{B3476049-B67E-1BA0-9D1E-13F42554548C}"/>
              </a:ext>
            </a:extLst>
          </p:cNvPr>
          <p:cNvPicPr>
            <a:picLocks noGrp="1" noChangeAspect="1"/>
          </p:cNvPicPr>
          <p:nvPr>
            <p:ph sz="quarter" idx="4"/>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716357" y="3429000"/>
            <a:ext cx="3743325" cy="2994660"/>
          </a:xfrm>
        </p:spPr>
      </p:pic>
      <p:pic>
        <p:nvPicPr>
          <p:cNvPr id="12" name="Picture 11">
            <a:extLst>
              <a:ext uri="{FF2B5EF4-FFF2-40B4-BE49-F238E27FC236}">
                <a16:creationId xmlns:a16="http://schemas.microsoft.com/office/drawing/2014/main" id="{78B7C052-78EE-F93C-D5BC-BF01F9698ED6}"/>
              </a:ext>
            </a:extLst>
          </p:cNvPr>
          <p:cNvPicPr>
            <a:picLocks noChangeAspect="1"/>
          </p:cNvPicPr>
          <p:nvPr/>
        </p:nvPicPr>
        <p:blipFill>
          <a:blip r:embed="rId5"/>
          <a:stretch>
            <a:fillRect/>
          </a:stretch>
        </p:blipFill>
        <p:spPr>
          <a:xfrm>
            <a:off x="6769069" y="2205585"/>
            <a:ext cx="5163851" cy="4540250"/>
          </a:xfrm>
          <a:prstGeom prst="rect">
            <a:avLst/>
          </a:prstGeom>
        </p:spPr>
      </p:pic>
      <p:sp>
        <p:nvSpPr>
          <p:cNvPr id="13" name="TextBox 12">
            <a:extLst>
              <a:ext uri="{FF2B5EF4-FFF2-40B4-BE49-F238E27FC236}">
                <a16:creationId xmlns:a16="http://schemas.microsoft.com/office/drawing/2014/main" id="{F25ED067-2578-4420-FB5C-67A8C2763A73}"/>
              </a:ext>
            </a:extLst>
          </p:cNvPr>
          <p:cNvSpPr txBox="1"/>
          <p:nvPr/>
        </p:nvSpPr>
        <p:spPr>
          <a:xfrm>
            <a:off x="4210483" y="826922"/>
            <a:ext cx="1497449" cy="646331"/>
          </a:xfrm>
          <a:prstGeom prst="rect">
            <a:avLst/>
          </a:prstGeom>
          <a:noFill/>
        </p:spPr>
        <p:txBody>
          <a:bodyPr wrap="square" rtlCol="0">
            <a:spAutoFit/>
          </a:bodyPr>
          <a:lstStyle/>
          <a:p>
            <a:pPr algn="ctr"/>
            <a:r>
              <a:rPr lang="en-US" b="1" dirty="0"/>
              <a:t>Logistic Regression </a:t>
            </a:r>
          </a:p>
        </p:txBody>
      </p:sp>
      <p:sp>
        <p:nvSpPr>
          <p:cNvPr id="14" name="TextBox 13">
            <a:extLst>
              <a:ext uri="{FF2B5EF4-FFF2-40B4-BE49-F238E27FC236}">
                <a16:creationId xmlns:a16="http://schemas.microsoft.com/office/drawing/2014/main" id="{9EFB892F-0A13-5098-4F94-3661D5F80D27}"/>
              </a:ext>
            </a:extLst>
          </p:cNvPr>
          <p:cNvSpPr txBox="1"/>
          <p:nvPr/>
        </p:nvSpPr>
        <p:spPr>
          <a:xfrm>
            <a:off x="4044374" y="2400300"/>
            <a:ext cx="1829666" cy="707886"/>
          </a:xfrm>
          <a:prstGeom prst="rect">
            <a:avLst/>
          </a:prstGeom>
          <a:noFill/>
        </p:spPr>
        <p:txBody>
          <a:bodyPr wrap="square" rtlCol="0">
            <a:spAutoFit/>
          </a:bodyPr>
          <a:lstStyle/>
          <a:p>
            <a:pPr algn="ctr"/>
            <a:r>
              <a:rPr lang="en-US" sz="2000" b="1" dirty="0"/>
              <a:t>Independent Chi-Sq </a:t>
            </a:r>
          </a:p>
        </p:txBody>
      </p:sp>
      <p:sp>
        <p:nvSpPr>
          <p:cNvPr id="15" name="TextBox 14">
            <a:extLst>
              <a:ext uri="{FF2B5EF4-FFF2-40B4-BE49-F238E27FC236}">
                <a16:creationId xmlns:a16="http://schemas.microsoft.com/office/drawing/2014/main" id="{F754E5A6-A8BA-203E-68C2-B39CA9845235}"/>
              </a:ext>
            </a:extLst>
          </p:cNvPr>
          <p:cNvSpPr txBox="1"/>
          <p:nvPr/>
        </p:nvSpPr>
        <p:spPr>
          <a:xfrm>
            <a:off x="8423564" y="1628745"/>
            <a:ext cx="2206336" cy="400110"/>
          </a:xfrm>
          <a:prstGeom prst="rect">
            <a:avLst/>
          </a:prstGeom>
          <a:noFill/>
        </p:spPr>
        <p:txBody>
          <a:bodyPr wrap="square" rtlCol="0">
            <a:spAutoFit/>
          </a:bodyPr>
          <a:lstStyle/>
          <a:p>
            <a:pPr algn="ctr"/>
            <a:r>
              <a:rPr lang="en-US" sz="2000" b="1" dirty="0"/>
              <a:t>ANCOVA</a:t>
            </a:r>
            <a:r>
              <a:rPr lang="en-US" dirty="0"/>
              <a:t> </a:t>
            </a:r>
          </a:p>
        </p:txBody>
      </p:sp>
    </p:spTree>
    <p:extLst>
      <p:ext uri="{BB962C8B-B14F-4D97-AF65-F5344CB8AC3E}">
        <p14:creationId xmlns:p14="http://schemas.microsoft.com/office/powerpoint/2010/main" val="59928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2D8765-1E0C-0B66-1E8F-BAC9D887C88D}"/>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86E19928-BCB1-29AA-2567-F24D1C28FBFD}"/>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4" name="Title 3">
            <a:extLst>
              <a:ext uri="{FF2B5EF4-FFF2-40B4-BE49-F238E27FC236}">
                <a16:creationId xmlns:a16="http://schemas.microsoft.com/office/drawing/2014/main" id="{F333D8C8-37F3-DB08-9952-64310BA3B4CF}"/>
              </a:ext>
            </a:extLst>
          </p:cNvPr>
          <p:cNvSpPr>
            <a:spLocks noGrp="1"/>
          </p:cNvSpPr>
          <p:nvPr>
            <p:ph type="title"/>
          </p:nvPr>
        </p:nvSpPr>
        <p:spPr/>
        <p:txBody>
          <a:bodyPr/>
          <a:lstStyle/>
          <a:p>
            <a:r>
              <a:rPr lang="en-US" dirty="0"/>
              <a:t>WHAT DOES THIS MEAN?</a:t>
            </a:r>
          </a:p>
        </p:txBody>
      </p:sp>
      <p:sp>
        <p:nvSpPr>
          <p:cNvPr id="5" name="Content Placeholder 4">
            <a:extLst>
              <a:ext uri="{FF2B5EF4-FFF2-40B4-BE49-F238E27FC236}">
                <a16:creationId xmlns:a16="http://schemas.microsoft.com/office/drawing/2014/main" id="{41ABAE37-2914-5824-7FEB-E559F578A4FB}"/>
              </a:ext>
            </a:extLst>
          </p:cNvPr>
          <p:cNvSpPr>
            <a:spLocks noGrp="1"/>
          </p:cNvSpPr>
          <p:nvPr>
            <p:ph sz="half" idx="2"/>
          </p:nvPr>
        </p:nvSpPr>
        <p:spPr/>
        <p:txBody>
          <a:bodyPr/>
          <a:lstStyle/>
          <a:p>
            <a:pPr marL="0" indent="0">
              <a:buNone/>
            </a:pPr>
            <a:r>
              <a:rPr lang="en-US" sz="2000" dirty="0"/>
              <a:t>QUESTION 1 </a:t>
            </a:r>
          </a:p>
          <a:p>
            <a:pPr marL="0" indent="0">
              <a:buNone/>
            </a:pPr>
            <a:r>
              <a:rPr lang="en-US" sz="2000" dirty="0"/>
              <a:t>Divided into Independent Chi-sq and ANCOVA</a:t>
            </a:r>
            <a:br>
              <a:rPr lang="en-US" sz="2000" dirty="0"/>
            </a:br>
            <a:endParaRPr lang="en-US" sz="2000" dirty="0"/>
          </a:p>
          <a:p>
            <a:pPr marL="0" indent="0">
              <a:buNone/>
            </a:pPr>
            <a:r>
              <a:rPr lang="en-US" sz="2000" dirty="0">
                <a:solidFill>
                  <a:schemeClr val="accent1">
                    <a:lumMod val="50000"/>
                  </a:schemeClr>
                </a:solidFill>
              </a:rPr>
              <a:t>Number of Pregnancies vs Outcome- Hypothesis Accepted</a:t>
            </a:r>
          </a:p>
          <a:p>
            <a:pPr marL="0" indent="0">
              <a:buNone/>
            </a:pPr>
            <a:endParaRPr lang="en-US" sz="2000" dirty="0"/>
          </a:p>
          <a:p>
            <a:pPr marL="0" indent="0">
              <a:buNone/>
            </a:pPr>
            <a:r>
              <a:rPr lang="en-US" sz="2000" dirty="0">
                <a:solidFill>
                  <a:schemeClr val="bg1">
                    <a:lumMod val="50000"/>
                  </a:schemeClr>
                </a:solidFill>
              </a:rPr>
              <a:t>Number of Pregnancies vs Blood Pressure and Diabetes Pedigree Function as a Co-Variance- Hypothesis Accepted  </a:t>
            </a:r>
          </a:p>
          <a:p>
            <a:pPr marL="0" indent="0">
              <a:buNone/>
            </a:pPr>
            <a:endParaRPr lang="en-US" dirty="0"/>
          </a:p>
        </p:txBody>
      </p:sp>
      <p:sp>
        <p:nvSpPr>
          <p:cNvPr id="6" name="Content Placeholder 5">
            <a:extLst>
              <a:ext uri="{FF2B5EF4-FFF2-40B4-BE49-F238E27FC236}">
                <a16:creationId xmlns:a16="http://schemas.microsoft.com/office/drawing/2014/main" id="{6F6700BE-4419-61F3-1097-9EE8558F68E4}"/>
              </a:ext>
            </a:extLst>
          </p:cNvPr>
          <p:cNvSpPr>
            <a:spLocks noGrp="1"/>
          </p:cNvSpPr>
          <p:nvPr>
            <p:ph sz="quarter" idx="4"/>
          </p:nvPr>
        </p:nvSpPr>
        <p:spPr/>
        <p:txBody>
          <a:bodyPr/>
          <a:lstStyle/>
          <a:p>
            <a:pPr marL="0" indent="0">
              <a:buNone/>
            </a:pPr>
            <a:r>
              <a:rPr lang="en-US" sz="2000" dirty="0"/>
              <a:t>Question 2</a:t>
            </a:r>
          </a:p>
          <a:p>
            <a:pPr marL="0" indent="0">
              <a:buNone/>
            </a:pPr>
            <a:r>
              <a:rPr lang="en-US" sz="2000" dirty="0"/>
              <a:t>Logistic Regression </a:t>
            </a:r>
          </a:p>
          <a:p>
            <a:pPr marL="0" indent="0">
              <a:buNone/>
            </a:pPr>
            <a:endParaRPr lang="en-US" sz="2000" dirty="0"/>
          </a:p>
          <a:p>
            <a:pPr marL="0" indent="0">
              <a:buNone/>
            </a:pPr>
            <a:r>
              <a:rPr lang="en-US" sz="2000" dirty="0"/>
              <a:t>The Age of the Pregnant women along with their Diabetes Pedigree Function score vs their Outcome</a:t>
            </a:r>
          </a:p>
          <a:p>
            <a:pPr marL="0" indent="0">
              <a:buNone/>
            </a:pPr>
            <a:endParaRPr lang="en-US" sz="2000" dirty="0"/>
          </a:p>
          <a:p>
            <a:pPr marL="0" indent="0">
              <a:buNone/>
            </a:pPr>
            <a:r>
              <a:rPr lang="en-US" sz="2000" dirty="0"/>
              <a:t>Hypothesis Accepted - 65% accurate model WITHOUT removing outliers </a:t>
            </a:r>
          </a:p>
          <a:p>
            <a:pPr marL="0" indent="0">
              <a:buNone/>
            </a:pPr>
            <a:endParaRPr lang="en-US" sz="2000" dirty="0"/>
          </a:p>
        </p:txBody>
      </p:sp>
    </p:spTree>
    <p:extLst>
      <p:ext uri="{BB962C8B-B14F-4D97-AF65-F5344CB8AC3E}">
        <p14:creationId xmlns:p14="http://schemas.microsoft.com/office/powerpoint/2010/main" val="273150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0943-B9FD-5FAB-C93B-A1BE0BB149EB}"/>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EABA4426-90C3-0928-3D77-4F8C347BE7B5}"/>
              </a:ext>
            </a:extLst>
          </p:cNvPr>
          <p:cNvSpPr>
            <a:spLocks noGrp="1"/>
          </p:cNvSpPr>
          <p:nvPr>
            <p:ph idx="1"/>
          </p:nvPr>
        </p:nvSpPr>
        <p:spPr/>
        <p:txBody>
          <a:bodyPr/>
          <a:lstStyle/>
          <a:p>
            <a:r>
              <a:rPr lang="en-US" dirty="0"/>
              <a:t>All the variable are heavily correlated with the outcome </a:t>
            </a:r>
          </a:p>
          <a:p>
            <a:r>
              <a:rPr lang="en-US" dirty="0"/>
              <a:t>Its hard to understand the predictability of the model without doing a thorough stepwise regression of ALL the variables present </a:t>
            </a:r>
          </a:p>
        </p:txBody>
      </p:sp>
      <p:pic>
        <p:nvPicPr>
          <p:cNvPr id="7" name="Picture 6">
            <a:extLst>
              <a:ext uri="{FF2B5EF4-FFF2-40B4-BE49-F238E27FC236}">
                <a16:creationId xmlns:a16="http://schemas.microsoft.com/office/drawing/2014/main" id="{99AFCFAB-A6BD-53B0-EB76-0900FA3FE156}"/>
              </a:ext>
            </a:extLst>
          </p:cNvPr>
          <p:cNvPicPr>
            <a:picLocks noChangeAspect="1"/>
          </p:cNvPicPr>
          <p:nvPr/>
        </p:nvPicPr>
        <p:blipFill>
          <a:blip r:embed="rId2"/>
          <a:stretch>
            <a:fillRect/>
          </a:stretch>
        </p:blipFill>
        <p:spPr>
          <a:xfrm>
            <a:off x="841532" y="2092036"/>
            <a:ext cx="3782784" cy="4132118"/>
          </a:xfrm>
          <a:prstGeom prst="rect">
            <a:avLst/>
          </a:prstGeom>
        </p:spPr>
      </p:pic>
      <p:sp>
        <p:nvSpPr>
          <p:cNvPr id="4" name="Text Placeholder 3">
            <a:extLst>
              <a:ext uri="{FF2B5EF4-FFF2-40B4-BE49-F238E27FC236}">
                <a16:creationId xmlns:a16="http://schemas.microsoft.com/office/drawing/2014/main" id="{4F25BD32-F1ED-54BB-34A3-4001724936BF}"/>
              </a:ext>
            </a:extLst>
          </p:cNvPr>
          <p:cNvSpPr>
            <a:spLocks noGrp="1"/>
          </p:cNvSpPr>
          <p:nvPr>
            <p:ph type="body" sz="half" idx="2"/>
          </p:nvPr>
        </p:nvSpPr>
        <p:spPr>
          <a:xfrm>
            <a:off x="621792" y="2224346"/>
            <a:ext cx="3443651" cy="3739097"/>
          </a:xfrm>
        </p:spPr>
        <p:txBody>
          <a:bodyPr/>
          <a:lstStyle/>
          <a:p>
            <a:endParaRPr lang="en-US" dirty="0"/>
          </a:p>
        </p:txBody>
      </p:sp>
      <p:sp>
        <p:nvSpPr>
          <p:cNvPr id="5" name="Footer Placeholder 4">
            <a:extLst>
              <a:ext uri="{FF2B5EF4-FFF2-40B4-BE49-F238E27FC236}">
                <a16:creationId xmlns:a16="http://schemas.microsoft.com/office/drawing/2014/main" id="{D83CB393-5997-91B0-9659-4079128579D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DDCE8F3-2FEA-7DA6-A96D-4BC446A12B59}"/>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130479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355B-09E9-8264-AC6D-7682FC7E6998}"/>
              </a:ext>
            </a:extLst>
          </p:cNvPr>
          <p:cNvSpPr>
            <a:spLocks noGrp="1"/>
          </p:cNvSpPr>
          <p:nvPr>
            <p:ph type="title"/>
          </p:nvPr>
        </p:nvSpPr>
        <p:spPr>
          <a:xfrm>
            <a:off x="828422" y="187325"/>
            <a:ext cx="3932237" cy="1600200"/>
          </a:xfrm>
        </p:spPr>
        <p:txBody>
          <a:bodyPr/>
          <a:lstStyle/>
          <a:p>
            <a:r>
              <a:rPr lang="en-US" dirty="0"/>
              <a:t>STRUGGLES OR CHALLENGES </a:t>
            </a:r>
          </a:p>
        </p:txBody>
      </p:sp>
      <p:sp>
        <p:nvSpPr>
          <p:cNvPr id="3" name="Content Placeholder 2">
            <a:extLst>
              <a:ext uri="{FF2B5EF4-FFF2-40B4-BE49-F238E27FC236}">
                <a16:creationId xmlns:a16="http://schemas.microsoft.com/office/drawing/2014/main" id="{51A76330-98BD-B9C9-61A2-89C2CC801329}"/>
              </a:ext>
            </a:extLst>
          </p:cNvPr>
          <p:cNvSpPr>
            <a:spLocks noGrp="1"/>
          </p:cNvSpPr>
          <p:nvPr>
            <p:ph idx="1"/>
          </p:nvPr>
        </p:nvSpPr>
        <p:spPr/>
        <p:txBody>
          <a:bodyPr/>
          <a:lstStyle/>
          <a:p>
            <a:r>
              <a:rPr lang="en-US" dirty="0"/>
              <a:t>ANCOVA TEST </a:t>
            </a:r>
          </a:p>
          <a:p>
            <a:pPr lvl="1"/>
            <a:r>
              <a:rPr lang="en-US" dirty="0"/>
              <a:t>Finding Co-Variance </a:t>
            </a:r>
          </a:p>
          <a:p>
            <a:pPr lvl="1"/>
            <a:r>
              <a:rPr lang="en-US" dirty="0"/>
              <a:t>Post Hoc Tests </a:t>
            </a:r>
          </a:p>
          <a:p>
            <a:r>
              <a:rPr lang="en-US" dirty="0"/>
              <a:t>Outliers in Logistic Regression model </a:t>
            </a:r>
          </a:p>
          <a:p>
            <a:r>
              <a:rPr lang="en-US" dirty="0"/>
              <a:t>Time lines </a:t>
            </a:r>
          </a:p>
          <a:p>
            <a:r>
              <a:rPr lang="en-US" dirty="0"/>
              <a:t>Dividing tasks </a:t>
            </a:r>
          </a:p>
          <a:p>
            <a:pPr marL="0" indent="0">
              <a:buNone/>
            </a:pPr>
            <a:endParaRPr lang="en-US" dirty="0"/>
          </a:p>
          <a:p>
            <a:endParaRPr lang="en-US" dirty="0"/>
          </a:p>
        </p:txBody>
      </p:sp>
      <p:pic>
        <p:nvPicPr>
          <p:cNvPr id="7" name="Picture 6">
            <a:extLst>
              <a:ext uri="{FF2B5EF4-FFF2-40B4-BE49-F238E27FC236}">
                <a16:creationId xmlns:a16="http://schemas.microsoft.com/office/drawing/2014/main" id="{53F319E7-DE50-ACC0-A6A6-0114EE043C79}"/>
              </a:ext>
            </a:extLst>
          </p:cNvPr>
          <p:cNvPicPr>
            <a:picLocks noChangeAspect="1"/>
          </p:cNvPicPr>
          <p:nvPr/>
        </p:nvPicPr>
        <p:blipFill>
          <a:blip r:embed="rId2"/>
          <a:stretch>
            <a:fillRect/>
          </a:stretch>
        </p:blipFill>
        <p:spPr>
          <a:xfrm>
            <a:off x="405892" y="1828800"/>
            <a:ext cx="4366133" cy="4800600"/>
          </a:xfrm>
          <a:prstGeom prst="rect">
            <a:avLst/>
          </a:prstGeom>
        </p:spPr>
      </p:pic>
      <p:sp>
        <p:nvSpPr>
          <p:cNvPr id="4" name="Text Placeholder 3">
            <a:extLst>
              <a:ext uri="{FF2B5EF4-FFF2-40B4-BE49-F238E27FC236}">
                <a16:creationId xmlns:a16="http://schemas.microsoft.com/office/drawing/2014/main" id="{FA66433B-3556-2FEC-C6B9-BC865DD7EEA0}"/>
              </a:ext>
            </a:extLst>
          </p:cNvPr>
          <p:cNvSpPr>
            <a:spLocks noGrp="1"/>
          </p:cNvSpPr>
          <p:nvPr>
            <p:ph type="body" sz="half" idx="2"/>
          </p:nvPr>
        </p:nvSpPr>
        <p:spPr/>
        <p:txBody>
          <a:bodyPr/>
          <a:lstStyle/>
          <a:p>
            <a:endParaRPr lang="en-US" dirty="0"/>
          </a:p>
        </p:txBody>
      </p:sp>
      <p:sp>
        <p:nvSpPr>
          <p:cNvPr id="5" name="Footer Placeholder 4">
            <a:extLst>
              <a:ext uri="{FF2B5EF4-FFF2-40B4-BE49-F238E27FC236}">
                <a16:creationId xmlns:a16="http://schemas.microsoft.com/office/drawing/2014/main" id="{D9010755-0FAB-E2D5-3713-FF97A57F4D6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F748390-D00C-5CE8-B57A-7F87AE85517E}"/>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2086061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A47-1E3F-C378-F1E9-41DDB7808C4B}"/>
              </a:ext>
            </a:extLst>
          </p:cNvPr>
          <p:cNvSpPr>
            <a:spLocks noGrp="1"/>
          </p:cNvSpPr>
          <p:nvPr>
            <p:ph type="title"/>
          </p:nvPr>
        </p:nvSpPr>
        <p:spPr/>
        <p:txBody>
          <a:bodyPr/>
          <a:lstStyle/>
          <a:p>
            <a:r>
              <a:rPr lang="en-US" dirty="0"/>
              <a:t>Some Thoughts </a:t>
            </a:r>
          </a:p>
        </p:txBody>
      </p:sp>
      <p:sp>
        <p:nvSpPr>
          <p:cNvPr id="3" name="Footer Placeholder 2">
            <a:extLst>
              <a:ext uri="{FF2B5EF4-FFF2-40B4-BE49-F238E27FC236}">
                <a16:creationId xmlns:a16="http://schemas.microsoft.com/office/drawing/2014/main" id="{70BFE119-FC14-0A9C-5573-B3F4E327681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8EFD995-6321-606C-1845-F42CE6193ADB}"/>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5" name="Picture Placeholder 4">
            <a:extLst>
              <a:ext uri="{FF2B5EF4-FFF2-40B4-BE49-F238E27FC236}">
                <a16:creationId xmlns:a16="http://schemas.microsoft.com/office/drawing/2014/main" id="{0DC9ED89-82B7-CBFF-5D5B-5BCCB0BEE803}"/>
              </a:ext>
            </a:extLst>
          </p:cNvPr>
          <p:cNvSpPr>
            <a:spLocks noGrp="1"/>
          </p:cNvSpPr>
          <p:nvPr>
            <p:ph type="pic" sz="quarter" idx="13"/>
          </p:nvPr>
        </p:nvSpPr>
        <p:spPr/>
      </p:sp>
      <p:sp>
        <p:nvSpPr>
          <p:cNvPr id="6" name="Text Placeholder 5">
            <a:extLst>
              <a:ext uri="{FF2B5EF4-FFF2-40B4-BE49-F238E27FC236}">
                <a16:creationId xmlns:a16="http://schemas.microsoft.com/office/drawing/2014/main" id="{ABA70491-5C83-8A39-3F79-229DDF65A7B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7E88FD78-2984-3020-A392-5C1AC830DC73}"/>
              </a:ext>
            </a:extLst>
          </p:cNvPr>
          <p:cNvSpPr>
            <a:spLocks noGrp="1"/>
          </p:cNvSpPr>
          <p:nvPr>
            <p:ph type="body" sz="quarter" idx="15"/>
          </p:nvPr>
        </p:nvSpPr>
        <p:spPr/>
        <p:txBody>
          <a:bodyPr/>
          <a:lstStyle/>
          <a:p>
            <a:endParaRPr lang="en-US"/>
          </a:p>
        </p:txBody>
      </p:sp>
      <p:pic>
        <p:nvPicPr>
          <p:cNvPr id="18" name="Picture Placeholder 17">
            <a:extLst>
              <a:ext uri="{FF2B5EF4-FFF2-40B4-BE49-F238E27FC236}">
                <a16:creationId xmlns:a16="http://schemas.microsoft.com/office/drawing/2014/main" id="{CE4EF720-A13E-7ED4-3B90-317A7AE4ED3D}"/>
              </a:ext>
            </a:extLst>
          </p:cNvPr>
          <p:cNvPicPr>
            <a:picLocks noGrp="1" noChangeAspect="1"/>
          </p:cNvPicPr>
          <p:nvPr>
            <p:ph type="pic" sz="quarter" idx="17"/>
          </p:nvPr>
        </p:nvPicPr>
        <p:blipFill>
          <a:blip r:embed="rId2"/>
          <a:srcRect l="12983" r="12983"/>
          <a:stretch>
            <a:fillRect/>
          </a:stretch>
        </p:blipFill>
        <p:spPr>
          <a:xfrm>
            <a:off x="3674073" y="2017112"/>
            <a:ext cx="3307427" cy="4231288"/>
          </a:xfrm>
          <a:prstGeom prst="rect">
            <a:avLst/>
          </a:prstGeom>
        </p:spPr>
      </p:pic>
      <p:sp>
        <p:nvSpPr>
          <p:cNvPr id="10" name="Text Placeholder 9">
            <a:extLst>
              <a:ext uri="{FF2B5EF4-FFF2-40B4-BE49-F238E27FC236}">
                <a16:creationId xmlns:a16="http://schemas.microsoft.com/office/drawing/2014/main" id="{F3787DDD-D751-0F81-C620-CDF7A976521C}"/>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D5C35B42-6EC7-9199-5E67-31740D5A40FA}"/>
              </a:ext>
            </a:extLst>
          </p:cNvPr>
          <p:cNvSpPr>
            <a:spLocks noGrp="1"/>
          </p:cNvSpPr>
          <p:nvPr>
            <p:ph type="body" sz="quarter" idx="21"/>
          </p:nvPr>
        </p:nvSpPr>
        <p:spPr/>
        <p:txBody>
          <a:bodyPr/>
          <a:lstStyle/>
          <a:p>
            <a:endParaRPr lang="en-US" dirty="0"/>
          </a:p>
        </p:txBody>
      </p:sp>
      <p:sp>
        <p:nvSpPr>
          <p:cNvPr id="14" name="Picture Placeholder 13">
            <a:extLst>
              <a:ext uri="{FF2B5EF4-FFF2-40B4-BE49-F238E27FC236}">
                <a16:creationId xmlns:a16="http://schemas.microsoft.com/office/drawing/2014/main" id="{8A78E65C-003E-8F7D-FCE2-56B73B1FAE1A}"/>
              </a:ext>
            </a:extLst>
          </p:cNvPr>
          <p:cNvSpPr>
            <a:spLocks noGrp="1"/>
          </p:cNvSpPr>
          <p:nvPr>
            <p:ph type="pic" sz="quarter" idx="23"/>
          </p:nvPr>
        </p:nvSpPr>
        <p:spPr>
          <a:xfrm>
            <a:off x="13500758" y="2092452"/>
            <a:ext cx="2596896" cy="2596896"/>
          </a:xfrm>
        </p:spPr>
      </p:sp>
      <p:sp>
        <p:nvSpPr>
          <p:cNvPr id="15" name="Text Placeholder 14">
            <a:extLst>
              <a:ext uri="{FF2B5EF4-FFF2-40B4-BE49-F238E27FC236}">
                <a16:creationId xmlns:a16="http://schemas.microsoft.com/office/drawing/2014/main" id="{55EAF0E3-3B64-BCC1-7EE4-A1C261BC216B}"/>
              </a:ext>
            </a:extLst>
          </p:cNvPr>
          <p:cNvSpPr>
            <a:spLocks noGrp="1"/>
          </p:cNvSpPr>
          <p:nvPr>
            <p:ph type="body" sz="quarter" idx="22"/>
          </p:nvPr>
        </p:nvSpPr>
        <p:spPr>
          <a:xfrm>
            <a:off x="12420090" y="6324600"/>
            <a:ext cx="2598737" cy="1109662"/>
          </a:xfrm>
        </p:spPr>
        <p:txBody>
          <a:bodyPr/>
          <a:lstStyle/>
          <a:p>
            <a:endParaRPr lang="en-US" dirty="0"/>
          </a:p>
        </p:txBody>
      </p:sp>
      <p:sp>
        <p:nvSpPr>
          <p:cNvPr id="16" name="Text Placeholder 15">
            <a:extLst>
              <a:ext uri="{FF2B5EF4-FFF2-40B4-BE49-F238E27FC236}">
                <a16:creationId xmlns:a16="http://schemas.microsoft.com/office/drawing/2014/main" id="{9F4971B0-197C-7A3B-8C3A-674F83C54411}"/>
              </a:ext>
            </a:extLst>
          </p:cNvPr>
          <p:cNvSpPr>
            <a:spLocks noGrp="1"/>
          </p:cNvSpPr>
          <p:nvPr>
            <p:ph type="body" sz="quarter" idx="24"/>
          </p:nvPr>
        </p:nvSpPr>
        <p:spPr/>
        <p:txBody>
          <a:bodyPr/>
          <a:lstStyle/>
          <a:p>
            <a:endParaRPr lang="en-US"/>
          </a:p>
        </p:txBody>
      </p:sp>
      <p:pic>
        <p:nvPicPr>
          <p:cNvPr id="17" name="Picture 16">
            <a:extLst>
              <a:ext uri="{FF2B5EF4-FFF2-40B4-BE49-F238E27FC236}">
                <a16:creationId xmlns:a16="http://schemas.microsoft.com/office/drawing/2014/main" id="{44B9F9C6-1575-E0B1-631F-9F3441A110D5}"/>
              </a:ext>
            </a:extLst>
          </p:cNvPr>
          <p:cNvPicPr>
            <a:picLocks noChangeAspect="1"/>
          </p:cNvPicPr>
          <p:nvPr/>
        </p:nvPicPr>
        <p:blipFill>
          <a:blip r:embed="rId3"/>
          <a:stretch>
            <a:fillRect/>
          </a:stretch>
        </p:blipFill>
        <p:spPr>
          <a:xfrm>
            <a:off x="154787" y="1984248"/>
            <a:ext cx="3236113" cy="4264152"/>
          </a:xfrm>
          <a:prstGeom prst="rect">
            <a:avLst/>
          </a:prstGeom>
        </p:spPr>
      </p:pic>
      <p:sp>
        <p:nvSpPr>
          <p:cNvPr id="20" name="Text Placeholder 19">
            <a:extLst>
              <a:ext uri="{FF2B5EF4-FFF2-40B4-BE49-F238E27FC236}">
                <a16:creationId xmlns:a16="http://schemas.microsoft.com/office/drawing/2014/main" id="{7401DA8B-8D4E-731D-7069-832DDAB7150A}"/>
              </a:ext>
            </a:extLst>
          </p:cNvPr>
          <p:cNvSpPr>
            <a:spLocks noGrp="1"/>
          </p:cNvSpPr>
          <p:nvPr>
            <p:ph type="body" sz="quarter" idx="19"/>
          </p:nvPr>
        </p:nvSpPr>
        <p:spPr>
          <a:xfrm>
            <a:off x="9821353" y="7456816"/>
            <a:ext cx="2598737" cy="1109662"/>
          </a:xfrm>
        </p:spPr>
        <p:txBody>
          <a:bodyPr/>
          <a:lstStyle/>
          <a:p>
            <a:endParaRPr lang="en-US" dirty="0"/>
          </a:p>
        </p:txBody>
      </p:sp>
      <p:sp>
        <p:nvSpPr>
          <p:cNvPr id="23" name="Picture Placeholder 22">
            <a:extLst>
              <a:ext uri="{FF2B5EF4-FFF2-40B4-BE49-F238E27FC236}">
                <a16:creationId xmlns:a16="http://schemas.microsoft.com/office/drawing/2014/main" id="{CDED012A-60D4-C42D-5C3D-E36DFDEFF5F6}"/>
              </a:ext>
            </a:extLst>
          </p:cNvPr>
          <p:cNvSpPr>
            <a:spLocks noGrp="1"/>
          </p:cNvSpPr>
          <p:nvPr>
            <p:ph type="pic" sz="quarter" idx="20"/>
          </p:nvPr>
        </p:nvSpPr>
        <p:spPr>
          <a:xfrm>
            <a:off x="13609820" y="457200"/>
            <a:ext cx="2596896" cy="2596896"/>
          </a:xfrm>
        </p:spPr>
      </p:sp>
      <p:pic>
        <p:nvPicPr>
          <p:cNvPr id="24" name="Picture 23">
            <a:extLst>
              <a:ext uri="{FF2B5EF4-FFF2-40B4-BE49-F238E27FC236}">
                <a16:creationId xmlns:a16="http://schemas.microsoft.com/office/drawing/2014/main" id="{F4C92DD8-8F64-F5CD-FC76-6BA9CF229A94}"/>
              </a:ext>
            </a:extLst>
          </p:cNvPr>
          <p:cNvPicPr>
            <a:picLocks noChangeAspect="1"/>
          </p:cNvPicPr>
          <p:nvPr/>
        </p:nvPicPr>
        <p:blipFill>
          <a:blip r:embed="rId4"/>
          <a:stretch>
            <a:fillRect/>
          </a:stretch>
        </p:blipFill>
        <p:spPr>
          <a:xfrm>
            <a:off x="7132801" y="2000681"/>
            <a:ext cx="4142314" cy="4231287"/>
          </a:xfrm>
          <a:prstGeom prst="rect">
            <a:avLst/>
          </a:prstGeom>
        </p:spPr>
      </p:pic>
    </p:spTree>
    <p:extLst>
      <p:ext uri="{BB962C8B-B14F-4D97-AF65-F5344CB8AC3E}">
        <p14:creationId xmlns:p14="http://schemas.microsoft.com/office/powerpoint/2010/main" val="107694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884217" y="277091"/>
            <a:ext cx="5209309" cy="2365525"/>
          </a:xfrm>
        </p:spPr>
        <p:txBody>
          <a:bodyPr/>
          <a:lstStyle/>
          <a:p>
            <a:pPr algn="ctr"/>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571E3AE3-9245-B8A4-582F-F373A4426EFD}"/>
              </a:ext>
            </a:extLst>
          </p:cNvPr>
          <p:cNvPicPr>
            <a:picLocks noChangeAspect="1"/>
          </p:cNvPicPr>
          <p:nvPr/>
        </p:nvPicPr>
        <p:blipFill>
          <a:blip r:embed="rId2"/>
          <a:stretch>
            <a:fillRect/>
          </a:stretch>
        </p:blipFill>
        <p:spPr>
          <a:xfrm>
            <a:off x="93517" y="1960418"/>
            <a:ext cx="7526483" cy="4800600"/>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CE54-C148-E81D-3CF8-C0B1DCA08230}"/>
              </a:ext>
            </a:extLst>
          </p:cNvPr>
          <p:cNvSpPr>
            <a:spLocks noGrp="1"/>
          </p:cNvSpPr>
          <p:nvPr>
            <p:ph type="title"/>
          </p:nvPr>
        </p:nvSpPr>
        <p:spPr/>
        <p:txBody>
          <a:bodyPr/>
          <a:lstStyle/>
          <a:p>
            <a:r>
              <a:rPr lang="en-US" dirty="0"/>
              <a:t>WHO are WE?</a:t>
            </a:r>
          </a:p>
        </p:txBody>
      </p:sp>
      <p:sp>
        <p:nvSpPr>
          <p:cNvPr id="3" name="Content Placeholder 2">
            <a:extLst>
              <a:ext uri="{FF2B5EF4-FFF2-40B4-BE49-F238E27FC236}">
                <a16:creationId xmlns:a16="http://schemas.microsoft.com/office/drawing/2014/main" id="{C0898B33-8F54-A9F8-3C20-5D6749CBD16C}"/>
              </a:ext>
            </a:extLst>
          </p:cNvPr>
          <p:cNvSpPr>
            <a:spLocks noGrp="1"/>
          </p:cNvSpPr>
          <p:nvPr>
            <p:ph idx="1"/>
          </p:nvPr>
        </p:nvSpPr>
        <p:spPr/>
        <p:txBody>
          <a:bodyPr/>
          <a:lstStyle/>
          <a:p>
            <a:pPr algn="ctr"/>
            <a:r>
              <a:rPr lang="en-US" b="1" u="sng" dirty="0">
                <a:latin typeface="APPLE CHANCERY" panose="03020702040506060504" pitchFamily="66" charset="-79"/>
                <a:cs typeface="APPLE CHANCERY" panose="03020702040506060504" pitchFamily="66" charset="-79"/>
              </a:rPr>
              <a:t>Mother &amp; Me</a:t>
            </a:r>
          </a:p>
          <a:p>
            <a:pPr marL="342900" indent="-342900">
              <a:buFont typeface="Arial" panose="020B0604020202020204" pitchFamily="34" charset="0"/>
              <a:buChar char="•"/>
            </a:pPr>
            <a:r>
              <a:rPr lang="en-US" sz="1600" dirty="0">
                <a:latin typeface="+mj-lt"/>
                <a:cs typeface="Apple Chancery" panose="03020702040506060504" pitchFamily="66" charset="-79"/>
              </a:rPr>
              <a:t>Prenatal, Postnatal and Fetal health </a:t>
            </a:r>
          </a:p>
          <a:p>
            <a:pPr marL="342900" indent="-342900">
              <a:buFont typeface="Arial" panose="020B0604020202020204" pitchFamily="34" charset="0"/>
              <a:buChar char="•"/>
            </a:pPr>
            <a:r>
              <a:rPr lang="en-US" sz="1600" dirty="0">
                <a:latin typeface="+mj-lt"/>
                <a:cs typeface="Apple Chancery" panose="03020702040506060504" pitchFamily="66" charset="-79"/>
              </a:rPr>
              <a:t>We ensure that </a:t>
            </a:r>
            <a:r>
              <a:rPr lang="en-US" sz="2800" dirty="0">
                <a:latin typeface="+mj-lt"/>
                <a:cs typeface="Apple Chancery" panose="03020702040506060504" pitchFamily="66" charset="-79"/>
              </a:rPr>
              <a:t>GOOD</a:t>
            </a:r>
            <a:r>
              <a:rPr lang="en-US" sz="1600" dirty="0">
                <a:latin typeface="+mj-lt"/>
                <a:cs typeface="Apple Chancery" panose="03020702040506060504" pitchFamily="66" charset="-79"/>
              </a:rPr>
              <a:t> care is continued before, during, and After </a:t>
            </a:r>
          </a:p>
          <a:p>
            <a:pPr marL="342900" indent="-342900">
              <a:buFont typeface="Arial" panose="020B0604020202020204" pitchFamily="34" charset="0"/>
              <a:buChar char="•"/>
            </a:pPr>
            <a:r>
              <a:rPr lang="en-US" sz="1600" dirty="0">
                <a:latin typeface="+mj-lt"/>
                <a:cs typeface="Apple Chancery" panose="03020702040506060504" pitchFamily="66" charset="-79"/>
              </a:rPr>
              <a:t>We want to revolutionize Maternal and Fetal care to make it Preventative care instead of Treatment base</a:t>
            </a:r>
          </a:p>
          <a:p>
            <a:pPr marL="342900" indent="-342900">
              <a:buFont typeface="Arial" panose="020B0604020202020204" pitchFamily="34" charset="0"/>
              <a:buChar char="•"/>
            </a:pPr>
            <a:endParaRPr lang="en-US" sz="1600" dirty="0">
              <a:latin typeface="+mj-lt"/>
              <a:cs typeface="Apple Chancery" panose="03020702040506060504" pitchFamily="66" charset="-79"/>
            </a:endParaRPr>
          </a:p>
        </p:txBody>
      </p:sp>
    </p:spTree>
    <p:extLst>
      <p:ext uri="{BB962C8B-B14F-4D97-AF65-F5344CB8AC3E}">
        <p14:creationId xmlns:p14="http://schemas.microsoft.com/office/powerpoint/2010/main" val="35499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​Reason behind the analysis </a:t>
            </a:r>
          </a:p>
          <a:p>
            <a:r>
              <a:rPr lang="en-US" dirty="0"/>
              <a:t>Results </a:t>
            </a:r>
          </a:p>
          <a:p>
            <a:r>
              <a:rPr lang="en-US" dirty="0"/>
              <a:t>​Struggles </a:t>
            </a:r>
          </a:p>
          <a:p>
            <a:r>
              <a:rPr lang="en-US" dirty="0"/>
              <a:t>Questions</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905000" y="1323109"/>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119745" y="2334214"/>
            <a:ext cx="6400800" cy="1801368"/>
          </a:xfrm>
        </p:spPr>
        <p:txBody>
          <a:bodyPr/>
          <a:lstStyle/>
          <a:p>
            <a:pPr marL="342900" indent="-342900" algn="l">
              <a:buFont typeface="Arial" panose="020B0604020202020204" pitchFamily="34" charset="0"/>
              <a:buChar char="•"/>
            </a:pPr>
            <a:r>
              <a:rPr lang="en-US" sz="2400" dirty="0">
                <a:solidFill>
                  <a:schemeClr val="accent6"/>
                </a:solidFill>
                <a:latin typeface="Sabon Next LT" panose="02000500000000000000" pitchFamily="2" charset="0"/>
                <a:cs typeface="Sabon Next LT" panose="02000500000000000000" pitchFamily="2" charset="0"/>
              </a:rPr>
              <a:t>Test the Hypothesis</a:t>
            </a:r>
          </a:p>
          <a:p>
            <a:pPr marL="342900" indent="-342900" algn="l">
              <a:buFont typeface="Arial" panose="020B0604020202020204" pitchFamily="34" charset="0"/>
              <a:buChar char="•"/>
            </a:pPr>
            <a:r>
              <a:rPr lang="en-US" dirty="0">
                <a:latin typeface="Sabon Next LT" panose="02000500000000000000" pitchFamily="2" charset="0"/>
                <a:cs typeface="Sabon Next LT" panose="02000500000000000000" pitchFamily="2" charset="0"/>
              </a:rPr>
              <a:t>Find a solution for bettering prenatal health</a:t>
            </a:r>
          </a:p>
          <a:p>
            <a:pPr marL="342900" indent="-342900" algn="l">
              <a:buFont typeface="Arial" panose="020B0604020202020204" pitchFamily="34" charset="0"/>
              <a:buChar char="•"/>
            </a:pPr>
            <a:r>
              <a:rPr lang="en-US" sz="2400" dirty="0">
                <a:solidFill>
                  <a:schemeClr val="accent6"/>
                </a:solidFill>
                <a:latin typeface="Sabon Next LT" panose="02000500000000000000" pitchFamily="2" charset="0"/>
                <a:cs typeface="Sabon Next LT" panose="02000500000000000000" pitchFamily="2" charset="0"/>
              </a:rPr>
              <a:t>Decreasing fetal health complications</a:t>
            </a:r>
          </a:p>
          <a:p>
            <a:pPr marL="342900" indent="-342900" algn="ctr">
              <a:buFont typeface="Arial" panose="020B0604020202020204" pitchFamily="34" charset="0"/>
              <a:buChar char="•"/>
            </a:pP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sz="3600" b="1" dirty="0">
                <a:solidFill>
                  <a:schemeClr val="accent6"/>
                </a:solidFill>
                <a:latin typeface="Arial Hebrew" pitchFamily="2" charset="-79"/>
                <a:ea typeface="Apple Symbols" panose="02000000000000000000" pitchFamily="2" charset="-79"/>
                <a:cs typeface="Arial Hebrew" pitchFamily="2" charset="-79"/>
              </a:rPr>
              <a:t>Gestational Diabetes -</a:t>
            </a:r>
            <a:br>
              <a:rPr lang="en-US" sz="3600" b="1" dirty="0">
                <a:solidFill>
                  <a:schemeClr val="accent6"/>
                </a:solidFill>
                <a:latin typeface="Arial Hebrew" pitchFamily="2" charset="-79"/>
                <a:ea typeface="Apple Symbols" panose="02000000000000000000" pitchFamily="2" charset="-79"/>
                <a:cs typeface="Arial Hebrew" pitchFamily="2" charset="-79"/>
              </a:rPr>
            </a:br>
            <a:r>
              <a:rPr lang="en-US" sz="3600" b="1" dirty="0">
                <a:solidFill>
                  <a:schemeClr val="accent6"/>
                </a:solidFill>
                <a:latin typeface="Arial Hebrew" pitchFamily="2" charset="-79"/>
                <a:ea typeface="Apple Symbols" panose="02000000000000000000" pitchFamily="2" charset="-79"/>
                <a:cs typeface="Arial Hebrew" pitchFamily="2" charset="-79"/>
              </a:rPr>
              <a:t>A View </a:t>
            </a: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9" name="Content Placeholder 8">
            <a:extLst>
              <a:ext uri="{FF2B5EF4-FFF2-40B4-BE49-F238E27FC236}">
                <a16:creationId xmlns:a16="http://schemas.microsoft.com/office/drawing/2014/main" id="{64B87EA5-08F1-630D-0F91-9C76799F5C63}"/>
              </a:ext>
            </a:extLst>
          </p:cNvPr>
          <p:cNvPicPr>
            <a:picLocks noGrp="1" noChangeAspect="1"/>
          </p:cNvPicPr>
          <p:nvPr>
            <p:ph sz="half" idx="1"/>
          </p:nvPr>
        </p:nvPicPr>
        <p:blipFill>
          <a:blip r:embed="rId3"/>
          <a:stretch>
            <a:fillRect/>
          </a:stretch>
        </p:blipFill>
        <p:spPr>
          <a:xfrm>
            <a:off x="8247889" y="2400299"/>
            <a:ext cx="2683764" cy="3989447"/>
          </a:xfrm>
        </p:spPr>
      </p:pic>
      <p:sp>
        <p:nvSpPr>
          <p:cNvPr id="10" name="TextBox 9">
            <a:extLst>
              <a:ext uri="{FF2B5EF4-FFF2-40B4-BE49-F238E27FC236}">
                <a16:creationId xmlns:a16="http://schemas.microsoft.com/office/drawing/2014/main" id="{EDBB781C-5113-365B-E1B2-481F34014A99}"/>
              </a:ext>
            </a:extLst>
          </p:cNvPr>
          <p:cNvSpPr txBox="1"/>
          <p:nvPr/>
        </p:nvSpPr>
        <p:spPr>
          <a:xfrm>
            <a:off x="1600200" y="2467570"/>
            <a:ext cx="6391656" cy="3139321"/>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is Gestational Diabetes ?</a:t>
            </a:r>
          </a:p>
          <a:p>
            <a:pPr marL="285750" indent="-285750">
              <a:buFont typeface="Arial" panose="020B0604020202020204" pitchFamily="34" charset="0"/>
              <a:buChar char="•"/>
            </a:pPr>
            <a:r>
              <a:rPr lang="en-US" sz="2400" dirty="0"/>
              <a:t>When is it Diagnosed?</a:t>
            </a:r>
          </a:p>
          <a:p>
            <a:pPr marL="285750" indent="-285750">
              <a:buFont typeface="Arial" panose="020B0604020202020204" pitchFamily="34" charset="0"/>
              <a:buChar char="•"/>
            </a:pPr>
            <a:r>
              <a:rPr lang="en-US" sz="2400" dirty="0"/>
              <a:t>Who is diagnosed with it mostly?</a:t>
            </a:r>
          </a:p>
          <a:p>
            <a:pPr marL="285750" indent="-285750">
              <a:buFont typeface="Arial" panose="020B0604020202020204" pitchFamily="34" charset="0"/>
              <a:buChar char="•"/>
            </a:pPr>
            <a:r>
              <a:rPr lang="en-US" sz="2400" dirty="0"/>
              <a:t>How is it treated and monitored?</a:t>
            </a:r>
          </a:p>
          <a:p>
            <a:pPr marL="285750" indent="-285750">
              <a:buFont typeface="Arial" panose="020B0604020202020204" pitchFamily="34" charset="0"/>
              <a:buChar char="•"/>
            </a:pPr>
            <a:r>
              <a:rPr lang="en-US" sz="2400" dirty="0"/>
              <a:t>Why is it so important?</a:t>
            </a:r>
          </a:p>
          <a:p>
            <a:pPr marL="285750" indent="-285750">
              <a:buFont typeface="Arial" panose="020B0604020202020204" pitchFamily="34" charset="0"/>
              <a:buChar char="•"/>
            </a:pPr>
            <a:r>
              <a:rPr lang="en-US" sz="2400" dirty="0"/>
              <a:t>Where can WE help?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Data </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742184"/>
            <a:ext cx="3287268" cy="3819716"/>
          </a:xfrm>
        </p:spPr>
        <p:txBody>
          <a:bodyPr/>
          <a:lstStyle/>
          <a:p>
            <a:r>
              <a:rPr lang="en-US" sz="2000" dirty="0" err="1"/>
              <a:t>Kaggle.com</a:t>
            </a:r>
            <a:r>
              <a:rPr lang="en-US" sz="2000" dirty="0"/>
              <a:t> </a:t>
            </a:r>
          </a:p>
          <a:p>
            <a:r>
              <a:rPr lang="en-US" sz="2000" dirty="0"/>
              <a:t>PIMA Indian Diabetes Data </a:t>
            </a:r>
          </a:p>
          <a:p>
            <a:r>
              <a:rPr lang="en-US" sz="2000" dirty="0"/>
              <a:t>Women from PIMA region in USA, tribal community </a:t>
            </a:r>
          </a:p>
          <a:p>
            <a:r>
              <a:rPr lang="en-US" sz="2000" dirty="0"/>
              <a:t>Robust data with many variables</a:t>
            </a:r>
          </a:p>
          <a:p>
            <a:r>
              <a:rPr lang="en-US" sz="2000" dirty="0"/>
              <a:t>Has the potential to retrieve many different analysis </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Data STATS</a:t>
            </a:r>
          </a:p>
        </p:txBody>
      </p:sp>
      <p:pic>
        <p:nvPicPr>
          <p:cNvPr id="4" name="Content Placeholder 3">
            <a:extLst>
              <a:ext uri="{FF2B5EF4-FFF2-40B4-BE49-F238E27FC236}">
                <a16:creationId xmlns:a16="http://schemas.microsoft.com/office/drawing/2014/main" id="{1504E6B1-3A40-51CB-CC2A-2B1643842BC8}"/>
              </a:ext>
            </a:extLst>
          </p:cNvPr>
          <p:cNvPicPr>
            <a:picLocks noGrp="1" noChangeAspect="1"/>
          </p:cNvPicPr>
          <p:nvPr>
            <p:ph sz="quarter" idx="4"/>
          </p:nvPr>
        </p:nvPicPr>
        <p:blipFill>
          <a:blip r:embed="rId2"/>
          <a:stretch>
            <a:fillRect/>
          </a:stretch>
        </p:blipFill>
        <p:spPr>
          <a:xfrm>
            <a:off x="7753350" y="2742184"/>
            <a:ext cx="4115562" cy="3192272"/>
          </a:xfrm>
        </p:spPr>
      </p:pic>
    </p:spTree>
    <p:extLst>
      <p:ext uri="{BB962C8B-B14F-4D97-AF65-F5344CB8AC3E}">
        <p14:creationId xmlns:p14="http://schemas.microsoft.com/office/powerpoint/2010/main" val="317028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F644-5E4A-113C-8284-2136375640BB}"/>
              </a:ext>
            </a:extLst>
          </p:cNvPr>
          <p:cNvSpPr>
            <a:spLocks noGrp="1"/>
          </p:cNvSpPr>
          <p:nvPr>
            <p:ph type="title"/>
          </p:nvPr>
        </p:nvSpPr>
        <p:spPr>
          <a:xfrm>
            <a:off x="3739896" y="274321"/>
            <a:ext cx="8412480" cy="850391"/>
          </a:xfrm>
        </p:spPr>
        <p:txBody>
          <a:bodyPr/>
          <a:lstStyle/>
          <a:p>
            <a:r>
              <a:rPr lang="en-US" sz="3200" dirty="0"/>
              <a:t>Variables </a:t>
            </a:r>
          </a:p>
        </p:txBody>
      </p:sp>
      <p:sp>
        <p:nvSpPr>
          <p:cNvPr id="3" name="Text Placeholder 2">
            <a:extLst>
              <a:ext uri="{FF2B5EF4-FFF2-40B4-BE49-F238E27FC236}">
                <a16:creationId xmlns:a16="http://schemas.microsoft.com/office/drawing/2014/main" id="{4BADACDB-6151-F6C1-B0E8-607202A3AF73}"/>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5425D145-26D5-E0E1-B12C-15942CF41934}"/>
              </a:ext>
            </a:extLst>
          </p:cNvPr>
          <p:cNvPicPr>
            <a:picLocks noGrp="1" noChangeAspect="1"/>
          </p:cNvPicPr>
          <p:nvPr>
            <p:ph sz="half" idx="2"/>
          </p:nvPr>
        </p:nvPicPr>
        <p:blipFill>
          <a:blip r:embed="rId3"/>
          <a:stretch>
            <a:fillRect/>
          </a:stretch>
        </p:blipFill>
        <p:spPr>
          <a:xfrm>
            <a:off x="39625" y="914400"/>
            <a:ext cx="4341876" cy="3913632"/>
          </a:xfrm>
        </p:spPr>
      </p:pic>
      <p:sp>
        <p:nvSpPr>
          <p:cNvPr id="5" name="Text Placeholder 4">
            <a:extLst>
              <a:ext uri="{FF2B5EF4-FFF2-40B4-BE49-F238E27FC236}">
                <a16:creationId xmlns:a16="http://schemas.microsoft.com/office/drawing/2014/main" id="{0A2B7AFC-324B-1276-868E-9D50C011C558}"/>
              </a:ext>
            </a:extLst>
          </p:cNvPr>
          <p:cNvSpPr>
            <a:spLocks noGrp="1"/>
          </p:cNvSpPr>
          <p:nvPr>
            <p:ph type="body" sz="quarter" idx="3"/>
          </p:nvPr>
        </p:nvSpPr>
        <p:spPr/>
        <p:txBody>
          <a:bodyPr/>
          <a:lstStyle/>
          <a:p>
            <a:endParaRPr lang="en-US"/>
          </a:p>
        </p:txBody>
      </p:sp>
      <p:pic>
        <p:nvPicPr>
          <p:cNvPr id="11" name="Content Placeholder 10">
            <a:extLst>
              <a:ext uri="{FF2B5EF4-FFF2-40B4-BE49-F238E27FC236}">
                <a16:creationId xmlns:a16="http://schemas.microsoft.com/office/drawing/2014/main" id="{3ACDF5B5-7AE6-E44F-1F0D-E6AE7DBB6514}"/>
              </a:ext>
            </a:extLst>
          </p:cNvPr>
          <p:cNvPicPr>
            <a:picLocks noGrp="1" noChangeAspect="1"/>
          </p:cNvPicPr>
          <p:nvPr>
            <p:ph sz="quarter" idx="4"/>
          </p:nvPr>
        </p:nvPicPr>
        <p:blipFill>
          <a:blip r:embed="rId4"/>
          <a:stretch>
            <a:fillRect/>
          </a:stretch>
        </p:blipFill>
        <p:spPr>
          <a:xfrm>
            <a:off x="4381500" y="2742184"/>
            <a:ext cx="3932682" cy="3841495"/>
          </a:xfrm>
        </p:spPr>
      </p:pic>
      <p:sp>
        <p:nvSpPr>
          <p:cNvPr id="7" name="Slide Number Placeholder 6">
            <a:extLst>
              <a:ext uri="{FF2B5EF4-FFF2-40B4-BE49-F238E27FC236}">
                <a16:creationId xmlns:a16="http://schemas.microsoft.com/office/drawing/2014/main" id="{A340E9D3-10B9-1701-A494-3A6AC5AD2C6E}"/>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3" name="Picture 12">
            <a:extLst>
              <a:ext uri="{FF2B5EF4-FFF2-40B4-BE49-F238E27FC236}">
                <a16:creationId xmlns:a16="http://schemas.microsoft.com/office/drawing/2014/main" id="{5C0AB11A-B6FE-456B-A793-F3B77594558E}"/>
              </a:ext>
            </a:extLst>
          </p:cNvPr>
          <p:cNvPicPr>
            <a:picLocks noChangeAspect="1"/>
          </p:cNvPicPr>
          <p:nvPr/>
        </p:nvPicPr>
        <p:blipFill>
          <a:blip r:embed="rId5"/>
          <a:stretch>
            <a:fillRect/>
          </a:stretch>
        </p:blipFill>
        <p:spPr>
          <a:xfrm>
            <a:off x="8343900" y="914399"/>
            <a:ext cx="3822192" cy="4180840"/>
          </a:xfrm>
          <a:prstGeom prst="rect">
            <a:avLst/>
          </a:prstGeom>
        </p:spPr>
      </p:pic>
    </p:spTree>
    <p:extLst>
      <p:ext uri="{BB962C8B-B14F-4D97-AF65-F5344CB8AC3E}">
        <p14:creationId xmlns:p14="http://schemas.microsoft.com/office/powerpoint/2010/main" val="192392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6D66-1DB6-06E5-FAFB-448502F9A24E}"/>
              </a:ext>
            </a:extLst>
          </p:cNvPr>
          <p:cNvSpPr>
            <a:spLocks noGrp="1"/>
          </p:cNvSpPr>
          <p:nvPr>
            <p:ph type="title"/>
          </p:nvPr>
        </p:nvSpPr>
        <p:spPr/>
        <p:txBody>
          <a:bodyPr/>
          <a:lstStyle/>
          <a:p>
            <a:r>
              <a:rPr lang="en-US" dirty="0"/>
              <a:t>VARIABLES Chosen</a:t>
            </a:r>
          </a:p>
        </p:txBody>
      </p:sp>
      <p:sp>
        <p:nvSpPr>
          <p:cNvPr id="3" name="Content Placeholder 2">
            <a:extLst>
              <a:ext uri="{FF2B5EF4-FFF2-40B4-BE49-F238E27FC236}">
                <a16:creationId xmlns:a16="http://schemas.microsoft.com/office/drawing/2014/main" id="{91048739-890C-0416-8A1D-56E2832B8EE6}"/>
              </a:ext>
            </a:extLst>
          </p:cNvPr>
          <p:cNvSpPr>
            <a:spLocks noGrp="1"/>
          </p:cNvSpPr>
          <p:nvPr>
            <p:ph idx="1"/>
          </p:nvPr>
        </p:nvSpPr>
        <p:spPr/>
        <p:txBody>
          <a:bodyPr/>
          <a:lstStyle/>
          <a:p>
            <a:pPr marL="0" indent="0" algn="ctr">
              <a:buNone/>
            </a:pPr>
            <a:r>
              <a:rPr lang="en-US" dirty="0"/>
              <a:t>HYPOTHESIS</a:t>
            </a:r>
          </a:p>
          <a:p>
            <a:pPr marL="0" indent="0">
              <a:buNone/>
            </a:pPr>
            <a:r>
              <a:rPr lang="en-US" dirty="0"/>
              <a:t>QUESTION 1</a:t>
            </a:r>
          </a:p>
          <a:p>
            <a:pPr marL="0" indent="0">
              <a:buNone/>
            </a:pPr>
            <a:r>
              <a:rPr lang="en-US" sz="2000" dirty="0"/>
              <a:t>The number of pregnancies affects the Outcomes and Blood Pressure in a positive correlation. The higher the number of pregnancy the greater the chances of one having diabetes and have higher Blood Pressure </a:t>
            </a:r>
          </a:p>
          <a:p>
            <a:pPr marL="0" indent="0">
              <a:buNone/>
            </a:pPr>
            <a:endParaRPr lang="en-US" sz="2000" dirty="0"/>
          </a:p>
          <a:p>
            <a:pPr marL="0" indent="0">
              <a:buNone/>
            </a:pPr>
            <a:r>
              <a:rPr lang="en-US" dirty="0"/>
              <a:t>QUESTION 2 </a:t>
            </a:r>
          </a:p>
          <a:p>
            <a:pPr marL="0" indent="0">
              <a:buNone/>
            </a:pPr>
            <a:r>
              <a:rPr lang="en-US" sz="2000" dirty="0"/>
              <a:t>The Age of the women along with their diabetes pedigree function affects their outcome of being diagnosed with GD</a:t>
            </a:r>
          </a:p>
          <a:p>
            <a:pPr marL="0" indent="0">
              <a:buNone/>
            </a:pPr>
            <a:endParaRPr lang="en-US" sz="2000" dirty="0"/>
          </a:p>
        </p:txBody>
      </p:sp>
      <p:sp>
        <p:nvSpPr>
          <p:cNvPr id="4" name="Text Placeholder 3">
            <a:extLst>
              <a:ext uri="{FF2B5EF4-FFF2-40B4-BE49-F238E27FC236}">
                <a16:creationId xmlns:a16="http://schemas.microsoft.com/office/drawing/2014/main" id="{3EEBB2E6-2EC5-7673-8964-E5F41D0F4C4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Number of Pregnancies </a:t>
            </a:r>
          </a:p>
          <a:p>
            <a:pPr marL="285750" indent="-285750">
              <a:buFont typeface="Arial" panose="020B0604020202020204" pitchFamily="34" charset="0"/>
              <a:buChar char="•"/>
            </a:pPr>
            <a:r>
              <a:rPr lang="en-US" sz="2000" dirty="0"/>
              <a:t>Outcome</a:t>
            </a:r>
          </a:p>
          <a:p>
            <a:pPr marL="285750" indent="-285750">
              <a:buFont typeface="Arial" panose="020B0604020202020204" pitchFamily="34" charset="0"/>
              <a:buChar char="•"/>
            </a:pPr>
            <a:r>
              <a:rPr lang="en-US" sz="2000" dirty="0"/>
              <a:t>Age </a:t>
            </a:r>
          </a:p>
          <a:p>
            <a:pPr marL="285750" indent="-285750">
              <a:buFont typeface="Arial" panose="020B0604020202020204" pitchFamily="34" charset="0"/>
              <a:buChar char="•"/>
            </a:pPr>
            <a:r>
              <a:rPr lang="en-US" sz="2000" dirty="0"/>
              <a:t>Diabetes Pedigree Function </a:t>
            </a:r>
          </a:p>
          <a:p>
            <a:pPr marL="285750" indent="-285750">
              <a:buFont typeface="Arial" panose="020B0604020202020204" pitchFamily="34" charset="0"/>
              <a:buChar char="•"/>
            </a:pPr>
            <a:r>
              <a:rPr lang="en-US" sz="2000" dirty="0"/>
              <a:t>Blood Pressure </a:t>
            </a:r>
          </a:p>
          <a:p>
            <a:pPr algn="ctr"/>
            <a:endParaRPr lang="en-US" sz="2000" dirty="0"/>
          </a:p>
        </p:txBody>
      </p:sp>
      <p:sp>
        <p:nvSpPr>
          <p:cNvPr id="5" name="Footer Placeholder 4">
            <a:extLst>
              <a:ext uri="{FF2B5EF4-FFF2-40B4-BE49-F238E27FC236}">
                <a16:creationId xmlns:a16="http://schemas.microsoft.com/office/drawing/2014/main" id="{48A0FBD2-3CE0-D5F8-ECD3-F4F58955385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DA6E6D2-2E04-07D5-EECB-0B6C6D2EE94E}"/>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070953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DID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err="1"/>
              <a:t>Ancova</a:t>
            </a:r>
            <a:endParaRPr lang="en-US" dirty="0"/>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3"/>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Analysis of Covariance </a:t>
            </a:r>
          </a:p>
          <a:p>
            <a:r>
              <a:rPr lang="en-US" dirty="0"/>
              <a:t>Categorical IV and Continuous DV </a:t>
            </a:r>
          </a:p>
          <a:p>
            <a:r>
              <a:rPr lang="en-US" dirty="0"/>
              <a:t>Type 3 errors are used</a:t>
            </a:r>
          </a:p>
          <a:p>
            <a:r>
              <a:rPr lang="en-US" dirty="0"/>
              <a:t>Number of Pregnancies (IV) vs Blood Pressure and Diabetes Pedigree Function (DV) as a co-variant </a:t>
            </a:r>
          </a:p>
          <a:p>
            <a:endParaRPr lang="en-US" dirty="0"/>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Independent Chi-Sq</a:t>
            </a:r>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Analyzing relationship between the means of two categorical variables</a:t>
            </a:r>
          </a:p>
          <a:p>
            <a:r>
              <a:rPr lang="en-US" dirty="0"/>
              <a:t>Number of Pregnancies (IV)</a:t>
            </a:r>
          </a:p>
          <a:p>
            <a:r>
              <a:rPr lang="en-US" dirty="0"/>
              <a:t>Outcome (DV)</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dirty="0"/>
              <a:t>Logistic Regression</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8305800" y="3608555"/>
            <a:ext cx="2770632" cy="2206752"/>
          </a:xfrm>
        </p:spPr>
        <p:txBody>
          <a:bodyPr/>
          <a:lstStyle/>
          <a:p>
            <a:pPr marL="0" indent="0">
              <a:buNone/>
            </a:pPr>
            <a:endParaRPr lang="en-US" dirty="0"/>
          </a:p>
          <a:p>
            <a:r>
              <a:rPr lang="en-US" dirty="0"/>
              <a:t> regression(correlation) model to understand how strong(accurate) the prediction model can be made</a:t>
            </a:r>
          </a:p>
          <a:p>
            <a:r>
              <a:rPr lang="en-US" dirty="0"/>
              <a:t>Between Continuous IV(age, and diabetes pedigree function) and a categorical DV (outcome)</a:t>
            </a:r>
          </a:p>
        </p:txBody>
      </p:sp>
      <p:pic>
        <p:nvPicPr>
          <p:cNvPr id="11" name="Picture 10">
            <a:extLst>
              <a:ext uri="{FF2B5EF4-FFF2-40B4-BE49-F238E27FC236}">
                <a16:creationId xmlns:a16="http://schemas.microsoft.com/office/drawing/2014/main" id="{34567A85-3AA6-D613-1E60-9238CE7AFDA9}"/>
              </a:ext>
            </a:extLst>
          </p:cNvPr>
          <p:cNvPicPr>
            <a:picLocks noChangeAspect="1"/>
          </p:cNvPicPr>
          <p:nvPr/>
        </p:nvPicPr>
        <p:blipFill>
          <a:blip r:embed="rId5"/>
          <a:stretch>
            <a:fillRect/>
          </a:stretch>
        </p:blipFill>
        <p:spPr>
          <a:xfrm>
            <a:off x="1637692" y="2002536"/>
            <a:ext cx="1272349" cy="1187958"/>
          </a:xfrm>
          <a:prstGeom prst="rect">
            <a:avLst/>
          </a:prstGeom>
        </p:spPr>
      </p:pic>
      <p:pic>
        <p:nvPicPr>
          <p:cNvPr id="14" name="Picture Placeholder 75" descr="increasing chart icon">
            <a:extLst>
              <a:ext uri="{FF2B5EF4-FFF2-40B4-BE49-F238E27FC236}">
                <a16:creationId xmlns:a16="http://schemas.microsoft.com/office/drawing/2014/main" id="{BDDD2DE0-25D2-2450-7018-920C31DC7A46}"/>
              </a:ext>
            </a:extLst>
          </p:cNvPr>
          <p:cNvPicPr>
            <a:picLocks noGrp="1" noChangeAspect="1"/>
          </p:cNvPicPr>
          <p:nvPr>
            <p:ph type="pic" sz="quarter" idx="25"/>
          </p:nvPr>
        </p:nvPicPr>
        <p:blipFill rotWithShape="1">
          <a:blip r:embed="rId6"/>
          <a:srcRect/>
          <a:stretch/>
        </p:blipFill>
        <p:spPr/>
      </p:pic>
      <p:pic>
        <p:nvPicPr>
          <p:cNvPr id="16" name="Picture 15">
            <a:extLst>
              <a:ext uri="{FF2B5EF4-FFF2-40B4-BE49-F238E27FC236}">
                <a16:creationId xmlns:a16="http://schemas.microsoft.com/office/drawing/2014/main" id="{12DA4168-88A0-1553-8115-054CDAB32279}"/>
              </a:ext>
            </a:extLst>
          </p:cNvPr>
          <p:cNvPicPr>
            <a:picLocks noChangeAspect="1"/>
          </p:cNvPicPr>
          <p:nvPr/>
        </p:nvPicPr>
        <p:blipFill>
          <a:blip r:embed="rId7"/>
          <a:stretch>
            <a:fillRect/>
          </a:stretch>
        </p:blipFill>
        <p:spPr>
          <a:xfrm>
            <a:off x="5346192" y="2119745"/>
            <a:ext cx="1524000" cy="1246910"/>
          </a:xfrm>
          <a:prstGeom prst="rect">
            <a:avLst/>
          </a:prstGeom>
        </p:spPr>
      </p:pic>
      <p:pic>
        <p:nvPicPr>
          <p:cNvPr id="17" name="Picture 16">
            <a:extLst>
              <a:ext uri="{FF2B5EF4-FFF2-40B4-BE49-F238E27FC236}">
                <a16:creationId xmlns:a16="http://schemas.microsoft.com/office/drawing/2014/main" id="{F8904DE9-B04F-632F-F8AC-ADD9CB070B20}"/>
              </a:ext>
            </a:extLst>
          </p:cNvPr>
          <p:cNvPicPr>
            <a:picLocks noChangeAspect="1"/>
          </p:cNvPicPr>
          <p:nvPr/>
        </p:nvPicPr>
        <p:blipFill>
          <a:blip r:embed="rId7"/>
          <a:stretch>
            <a:fillRect/>
          </a:stretch>
        </p:blipFill>
        <p:spPr>
          <a:xfrm>
            <a:off x="9076944" y="2002536"/>
            <a:ext cx="1524000" cy="1246910"/>
          </a:xfrm>
          <a:prstGeom prst="rect">
            <a:avLst/>
          </a:prstGeom>
        </p:spPr>
      </p:pic>
    </p:spTree>
    <p:extLst>
      <p:ext uri="{BB962C8B-B14F-4D97-AF65-F5344CB8AC3E}">
        <p14:creationId xmlns:p14="http://schemas.microsoft.com/office/powerpoint/2010/main" val="249904479"/>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16433</TotalTime>
  <Words>691</Words>
  <Application>Microsoft Macintosh PowerPoint</Application>
  <PresentationFormat>Widescreen</PresentationFormat>
  <Paragraphs>120</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 CHANCERY</vt:lpstr>
      <vt:lpstr>Arial</vt:lpstr>
      <vt:lpstr>Arial Black</vt:lpstr>
      <vt:lpstr>Arial Hebrew</vt:lpstr>
      <vt:lpstr>Calibri</vt:lpstr>
      <vt:lpstr>Sabon Next LT</vt:lpstr>
      <vt:lpstr>Office Theme</vt:lpstr>
      <vt:lpstr>Prenatal Health – Can Data predict it? </vt:lpstr>
      <vt:lpstr>WHO are WE?</vt:lpstr>
      <vt:lpstr>AGENDA</vt:lpstr>
      <vt:lpstr>PRIMARY GOALS</vt:lpstr>
      <vt:lpstr>Gestational Diabetes - A View </vt:lpstr>
      <vt:lpstr>AREAS OF FOCUS </vt:lpstr>
      <vt:lpstr>Variables </vt:lpstr>
      <vt:lpstr>VARIABLES Chosen</vt:lpstr>
      <vt:lpstr>HOW DID WE GET THERE</vt:lpstr>
      <vt:lpstr>Overview of the variables </vt:lpstr>
      <vt:lpstr>Continued…</vt:lpstr>
      <vt:lpstr>Results </vt:lpstr>
      <vt:lpstr>WHAT DOES THIS MEAN?</vt:lpstr>
      <vt:lpstr>WHAT did we learn?</vt:lpstr>
      <vt:lpstr>STRUGGLES OR CHALLENGES </vt:lpstr>
      <vt:lpstr>Some Thoughts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Prenatal Health – Can Data predict it? </dc:title>
  <dc:subject/>
  <dc:creator>Sanket Shah</dc:creator>
  <cp:lastModifiedBy>Sanket Shah</cp:lastModifiedBy>
  <cp:revision>6</cp:revision>
  <dcterms:created xsi:type="dcterms:W3CDTF">2023-02-24T19:35:02Z</dcterms:created>
  <dcterms:modified xsi:type="dcterms:W3CDTF">2023-03-15T13:00:10Z</dcterms:modified>
</cp:coreProperties>
</file>